
<file path=[Content_Types].xml><?xml version="1.0" encoding="utf-8"?>
<Types xmlns="http://schemas.openxmlformats.org/package/2006/content-types">
  <Default Extension="com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5"/>
    <p:sldMasterId id="2147483648" r:id="rId6"/>
  </p:sldMasterIdLst>
  <p:notesMasterIdLst>
    <p:notesMasterId r:id="rId29"/>
  </p:notesMasterIdLst>
  <p:sldIdLst>
    <p:sldId id="256" r:id="rId7"/>
    <p:sldId id="257" r:id="rId8"/>
    <p:sldId id="258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FFDDD3"/>
    <a:srgbClr val="54C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EAFF6-C6D0-4F3C-BCA1-482FA34FFC98}" v="2" dt="2021-06-29T21:35:00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 autoAdjust="0"/>
    <p:restoredTop sz="77438" autoAdjust="0"/>
  </p:normalViewPr>
  <p:slideViewPr>
    <p:cSldViewPr snapToGrid="0" snapToObjects="1">
      <p:cViewPr varScale="1">
        <p:scale>
          <a:sx n="92" d="100"/>
          <a:sy n="92" d="100"/>
        </p:scale>
        <p:origin x="17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9F434-F2D4-4B7C-8728-433A0340982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F950E-548A-43B1-9F28-2432BCB45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0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950E-548A-43B1-9F28-2432BCB457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Please list your COI’s with the attendees. If there are none, </a:t>
            </a:r>
            <a:r>
              <a:rPr lang="en-US" b="1" dirty="0"/>
              <a:t>do not skip this slide </a:t>
            </a:r>
            <a:r>
              <a:rPr lang="en-US" b="0" dirty="0"/>
              <a:t>instead</a:t>
            </a:r>
            <a:r>
              <a:rPr lang="en-US" b="1" dirty="0"/>
              <a:t> </a:t>
            </a:r>
            <a:r>
              <a:rPr lang="en-US" dirty="0"/>
              <a:t>add “Nothing to disclose.”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F950E-548A-43B1-9F28-2432BCB457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3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RRT-ACCS and RRT-NPS 2018</a:t>
            </a:r>
          </a:p>
          <a:p>
            <a:r>
              <a:rPr lang="en-US" dirty="0"/>
              <a:t>CRT and RRT 2020</a:t>
            </a:r>
          </a:p>
          <a:p>
            <a:r>
              <a:rPr lang="en-US" dirty="0"/>
              <a:t>CPFT and RPFT 2022</a:t>
            </a:r>
          </a:p>
          <a:p>
            <a:r>
              <a:rPr lang="en-US" dirty="0"/>
              <a:t>CRT-SDS and RRT-SDS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4EE27-1C77-48EF-89B9-C1EA4E35D4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0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hold a credential for life and a credential that expires, then assessment performance level is based on both assessments.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4EE27-1C77-48EF-89B9-C1EA4E35D45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8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items were available during the 4</a:t>
            </a:r>
            <a:r>
              <a:rPr lang="en-US" baseline="30000" dirty="0"/>
              <a:t>th</a:t>
            </a:r>
            <a:r>
              <a:rPr lang="en-US" dirty="0"/>
              <a:t> quarter; the only way to achieve a score that was greater than 7 was to respond to all 10 items.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4EE27-1C77-48EF-89B9-C1EA4E35D45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8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88% of participants who responded to all the assessments were able to at least halve the quantity of CE they likely will have to document while 12% were in the red zone.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4EE27-1C77-48EF-89B9-C1EA4E35D45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Available to participants in their practitioner portals.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4EE27-1C77-48EF-89B9-C1EA4E35D45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4EE27-1C77-48EF-89B9-C1EA4E35D45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5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Terry </a:t>
            </a:r>
            <a:r>
              <a:rPr lang="en-US" dirty="0" err="1"/>
              <a:t>Volsko</a:t>
            </a:r>
            <a:r>
              <a:rPr lang="en-US" dirty="0"/>
              <a:t>, the 2020 recipient of the Jimmy Young medal, is the respiratory care director at Akron Children’s Hospital.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4EE27-1C77-48EF-89B9-C1EA4E35D45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8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ody of water with 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FD9F4C8A-84D4-F54B-9C73-30CBF048C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059" r="26395" b="45795"/>
          <a:stretch/>
        </p:blipFill>
        <p:spPr>
          <a:xfrm>
            <a:off x="0" y="0"/>
            <a:ext cx="934588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7CB335-1ECD-854C-95A2-4044FF06C74B}"/>
              </a:ext>
            </a:extLst>
          </p:cNvPr>
          <p:cNvSpPr/>
          <p:nvPr userDrawn="1"/>
        </p:nvSpPr>
        <p:spPr>
          <a:xfrm>
            <a:off x="3644988" y="0"/>
            <a:ext cx="8547012" cy="6858000"/>
          </a:xfrm>
          <a:prstGeom prst="rect">
            <a:avLst/>
          </a:prstGeom>
          <a:solidFill>
            <a:srgbClr val="54C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00A7-E137-DC47-BF36-6132C44EF1CA}"/>
              </a:ext>
            </a:extLst>
          </p:cNvPr>
          <p:cNvSpPr/>
          <p:nvPr userDrawn="1"/>
        </p:nvSpPr>
        <p:spPr>
          <a:xfrm>
            <a:off x="3570198" y="0"/>
            <a:ext cx="1285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A311081-3A4E-264A-876E-5839D0B435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2880" y="913692"/>
            <a:ext cx="4578852" cy="39656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02B926-D304-2449-B84B-FF757FB341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5971" y="1194293"/>
            <a:ext cx="7811471" cy="2423549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12 AVENIR 85 HEAVY   0817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C91AB50-505F-B644-A04E-C953C27B9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5971" y="3651920"/>
            <a:ext cx="7811471" cy="16806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9C69A1-211C-C24D-978F-736D3674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96D0D77-323F-6845-901B-1D4BF370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FD0FD47-5894-8A4F-8ED8-0D85EDE0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ckground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8063" y="208548"/>
            <a:ext cx="11702540" cy="642387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0D3D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78063" y="6547125"/>
            <a:ext cx="11702540" cy="85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10" y="300652"/>
            <a:ext cx="1850272" cy="3573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9" y="5662592"/>
            <a:ext cx="940211" cy="8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8063" y="208548"/>
            <a:ext cx="11702540" cy="642387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0D3D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78063" y="6547125"/>
            <a:ext cx="11702540" cy="85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735" y="300652"/>
            <a:ext cx="1781447" cy="357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9" y="5662592"/>
            <a:ext cx="940211" cy="8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idebar +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18727" y="6248771"/>
            <a:ext cx="2844800" cy="365125"/>
          </a:xfrm>
        </p:spPr>
        <p:txBody>
          <a:bodyPr/>
          <a:lstStyle/>
          <a:p>
            <a:fld id="{7679A11F-18A9-49EA-B475-B6002197E08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5807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0D3D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387" y="121954"/>
            <a:ext cx="1804216" cy="357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" y="6112073"/>
            <a:ext cx="774668" cy="67073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AE18108-DF45-4AE9-A148-D66EAA42872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81208" y="4589465"/>
            <a:ext cx="1046624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82AE5F7-0873-4665-810E-9ED7222AB2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350" y="2787092"/>
            <a:ext cx="10465335" cy="1676400"/>
          </a:xfrm>
        </p:spPr>
        <p:txBody>
          <a:bodyPr anchor="b"/>
          <a:lstStyle>
            <a:lvl1pPr marL="0" indent="0">
              <a:buNone/>
              <a:defRPr sz="4000" b="1">
                <a:solidFill>
                  <a:srgbClr val="0D5257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4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Background +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8063" y="48608"/>
            <a:ext cx="11702540" cy="642387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D0D3D4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78063" y="6547125"/>
            <a:ext cx="11702540" cy="85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10" y="300652"/>
            <a:ext cx="1850272" cy="357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1837"/>
            <a:ext cx="10972800" cy="522049"/>
          </a:xfrm>
        </p:spPr>
        <p:txBody>
          <a:bodyPr>
            <a:normAutofit/>
          </a:bodyPr>
          <a:lstStyle>
            <a:lvl1pPr>
              <a:defRPr sz="200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278"/>
            <a:ext cx="10972800" cy="4302791"/>
          </a:xfrm>
        </p:spPr>
        <p:txBody>
          <a:bodyPr>
            <a:normAutofit/>
          </a:bodyPr>
          <a:lstStyle>
            <a:lvl1pPr>
              <a:defRPr sz="1800">
                <a:latin typeface="Corbel" panose="020B0503020204020204" pitchFamily="34" charset="0"/>
              </a:defRPr>
            </a:lvl1pPr>
            <a:lvl2pPr>
              <a:defRPr sz="1800">
                <a:latin typeface="Corbel" panose="020B0503020204020204" pitchFamily="34" charset="0"/>
              </a:defRPr>
            </a:lvl2pPr>
            <a:lvl3pPr>
              <a:defRPr sz="1800">
                <a:latin typeface="Corbel" panose="020B0503020204020204" pitchFamily="34" charset="0"/>
              </a:defRPr>
            </a:lvl3pPr>
            <a:lvl4pPr>
              <a:defRPr sz="1800">
                <a:latin typeface="Corbel" panose="020B0503020204020204" pitchFamily="34" charset="0"/>
              </a:defRPr>
            </a:lvl4pPr>
            <a:lvl5pPr>
              <a:defRPr sz="18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9" y="5644069"/>
            <a:ext cx="940212" cy="82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 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52F6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18727" y="6248772"/>
            <a:ext cx="2844800" cy="365125"/>
          </a:xfrm>
        </p:spPr>
        <p:txBody>
          <a:bodyPr/>
          <a:lstStyle/>
          <a:p>
            <a:fld id="{7679A11F-18A9-49EA-B475-B6002197E08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" y="0"/>
            <a:ext cx="5807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0D3D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884" y="121955"/>
            <a:ext cx="1774719" cy="357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7" y="6112073"/>
            <a:ext cx="745168" cy="6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9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AA0E88-6001-8248-B402-D3B6E6CDC303}"/>
              </a:ext>
            </a:extLst>
          </p:cNvPr>
          <p:cNvSpPr/>
          <p:nvPr userDrawn="1"/>
        </p:nvSpPr>
        <p:spPr>
          <a:xfrm>
            <a:off x="0" y="0"/>
            <a:ext cx="10589559" cy="6900862"/>
          </a:xfrm>
          <a:prstGeom prst="rect">
            <a:avLst/>
          </a:prstGeom>
          <a:solidFill>
            <a:srgbClr val="FF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A78CC-223D-4D4C-A1DF-2C37BC807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906" y="365125"/>
            <a:ext cx="9446559" cy="1325563"/>
          </a:xfrm>
        </p:spPr>
        <p:txBody>
          <a:bodyPr>
            <a:normAutofit/>
          </a:bodyPr>
          <a:lstStyle>
            <a:lvl1pPr>
              <a:defRPr sz="4000" b="1" i="0">
                <a:latin typeface="12 AVENIR 85 HEAVY   0817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B632-E028-1D43-9508-08264977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06" y="1825625"/>
            <a:ext cx="9446559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814FB-7633-8247-A6F2-DEA17972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4BDA1-AE2D-BC43-91AE-33AB5BC7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C5FB-1AC2-8040-BEAC-680A6C528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41067E-831B-2845-AAC2-43086A4B6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168" r="16168"/>
          <a:stretch/>
        </p:blipFill>
        <p:spPr>
          <a:xfrm>
            <a:off x="10730753" y="0"/>
            <a:ext cx="1461247" cy="12169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CAAFFD-136F-1F42-AE4F-0EE412627EE4}"/>
              </a:ext>
            </a:extLst>
          </p:cNvPr>
          <p:cNvSpPr/>
          <p:nvPr userDrawn="1"/>
        </p:nvSpPr>
        <p:spPr>
          <a:xfrm>
            <a:off x="10730753" y="1331259"/>
            <a:ext cx="1461247" cy="5526741"/>
          </a:xfrm>
          <a:prstGeom prst="rect">
            <a:avLst/>
          </a:prstGeom>
          <a:solidFill>
            <a:srgbClr val="54C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5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2B7F-6A47-E346-89E1-A3D992DE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A8EE3-110A-884C-A655-62602C18A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E7161-569A-9A47-8FB1-A240CEDEE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91B67-A8CE-E844-A4F7-A4B2B0DC8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17974-4CEB-9344-BB7C-88EEFD11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C7B1E-3FEB-D145-8C41-C5105197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4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65DF-223D-D642-9093-662E1386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95D7-380F-034B-8641-C3A095B05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51CFB-9DFB-774E-B0E1-FF0C298DF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F836A-0EE6-CE41-9D88-8880D789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6E9F2-5F51-8841-B0DC-43A9291B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35C4C-E888-054F-8CCA-7C1C2AF7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5BBB-1305-0C40-944B-1A5D3A91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3F4FB-BFD2-6C46-95DE-368B7280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AF7291-7A52-B541-9884-8AC23211C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F3226-0929-894D-AA94-D0DB0760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2A458-2079-6640-9BCE-45C46F5F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21462-DB4F-6C41-B125-DC083BB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7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C0A7-A8E4-B549-9BCB-299F83E5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03D98-504D-9043-BB39-32B80EF6D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17B50-DC51-1B47-8CBD-17BD75612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F39A3-E346-9143-962B-B34046920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FA17-C84F-C242-B111-82F4CFC0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B673F-B918-8447-8B1B-B0F6687F5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DC06CF-35D5-C042-879D-003F94D86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1E9FF-39E8-B844-9293-285FC60E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5F92-79A4-EF43-A3D3-F21BC8B8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6F8F-62AD-074B-BACF-72DB0E5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9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ckground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8063" y="208548"/>
            <a:ext cx="11702540" cy="642387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0D3D4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78063" y="6547125"/>
            <a:ext cx="11702540" cy="85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63" y="300652"/>
            <a:ext cx="2035219" cy="357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9" y="5662592"/>
            <a:ext cx="1082452" cy="80988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3C73E5-34A8-4B1D-9C34-50673CED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35114"/>
            <a:ext cx="5398265" cy="4525963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E530E4-7F50-4F6C-8246-FAE8741667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136" y="1535113"/>
            <a:ext cx="5398265" cy="4525963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ckground +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78063" y="208548"/>
            <a:ext cx="11702540" cy="642387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D0D3D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78063" y="6547125"/>
            <a:ext cx="11702540" cy="852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87" y="300652"/>
            <a:ext cx="1841295" cy="3233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9" y="5662592"/>
            <a:ext cx="940211" cy="80988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8B5E07E-79EE-4508-9663-EC3A9C95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98" y="274638"/>
            <a:ext cx="4118391" cy="1325562"/>
          </a:xfrm>
        </p:spPr>
        <p:txBody>
          <a:bodyPr anchor="b"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68FE83F-581B-4555-A91A-A67D5A5B5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098" y="1685581"/>
            <a:ext cx="4118391" cy="444058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Corbel" panose="020B050302020402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B49CA3-FDF6-4D2C-A642-46613973B6B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99202" y="837283"/>
            <a:ext cx="6483199" cy="5288880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2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A5B27E-4F12-3E4F-BA88-BF97842A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674E1-149B-9D43-9E19-D5A73F879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C1BD4-2D1B-2A43-9D5B-D03C6217B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3DCF-109C-DB49-8357-86CE0DA578EB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8A932-1E3F-F545-84AA-CB1CD633B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F7F29-648D-CC4D-A853-9994C9A3A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E1F6F-9477-884F-AB0D-636D089D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2" r:id="rId3"/>
    <p:sldLayoutId id="2147483656" r:id="rId4"/>
    <p:sldLayoutId id="2147483657" r:id="rId5"/>
    <p:sldLayoutId id="2147483672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0800" y="62487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5890-99D3-4658-A894-39AABED4457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87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815" y="62487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9E38-E5E1-E049-917B-BE54F23C85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1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  <p:sldLayoutId id="2147483661" r:id="rId3"/>
    <p:sldLayoutId id="2147483660" r:id="rId4"/>
    <p:sldLayoutId id="2147483664" r:id="rId5"/>
    <p:sldLayoutId id="2147483650" r:id="rId6"/>
    <p:sldLayoutId id="2147483669" r:id="rId7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4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com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ractitionerportal.nbrc.org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AFC0F91-5EBF-F04D-988C-2ADC8254B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5971" y="1194293"/>
            <a:ext cx="7811471" cy="2423549"/>
          </a:xfrm>
        </p:spPr>
        <p:txBody>
          <a:bodyPr/>
          <a:lstStyle/>
          <a:p>
            <a:r>
              <a:rPr lang="en-US" dirty="0"/>
              <a:t>The Jimmy A. Young Memorial Lecture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9A533F-FCBD-457A-9390-A0F44BD687A1}"/>
              </a:ext>
            </a:extLst>
          </p:cNvPr>
          <p:cNvSpPr txBox="1">
            <a:spLocks/>
          </p:cNvSpPr>
          <p:nvPr/>
        </p:nvSpPr>
        <p:spPr>
          <a:xfrm>
            <a:off x="4153988" y="3651919"/>
            <a:ext cx="7693454" cy="201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505B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Katherine L.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Fedor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, MBA, RRT, RRT-NPS, CPFT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505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Past President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505B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Lori M. Tinkler, MBA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505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Chief Executive Officer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505B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Robert C. Shaw Jr., PhD, RRT, FAARC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3505B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Vice President of Examinations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A7DC6-2D81-4C56-BB53-B8FB02498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868" y="5697783"/>
            <a:ext cx="2702132" cy="6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69FD-6CC1-41E8-B0F6-13F29441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Dashboard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EBE35-FBF6-4DFB-AFB8-F8C8E1D1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52006-0178-491F-948C-C3154739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87644-B903-4011-8157-AF54B10D1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859" y="2854265"/>
            <a:ext cx="2347163" cy="3391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C5AE2A-EE2D-4F6F-81FC-38D0530E61DF}"/>
              </a:ext>
            </a:extLst>
          </p:cNvPr>
          <p:cNvSpPr txBox="1"/>
          <p:nvPr/>
        </p:nvSpPr>
        <p:spPr>
          <a:xfrm>
            <a:off x="2702040" y="2433197"/>
            <a:ext cx="233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General + 2 specialties; 100 items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83020-1552-4EA2-BBDE-5953D8A6A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254" y="2899813"/>
            <a:ext cx="2286319" cy="3345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CEC810-20D8-442E-A455-3728C55EE035}"/>
              </a:ext>
            </a:extLst>
          </p:cNvPr>
          <p:cNvSpPr txBox="1"/>
          <p:nvPr/>
        </p:nvSpPr>
        <p:spPr>
          <a:xfrm>
            <a:off x="5177772" y="2433197"/>
            <a:ext cx="233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General; 50 items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C73A95-5240-4E3C-A0FD-C14EB622B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866" y="2854265"/>
            <a:ext cx="2301439" cy="3391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A616F8-5C70-4151-91EA-4F720A3AEB15}"/>
              </a:ext>
            </a:extLst>
          </p:cNvPr>
          <p:cNvSpPr txBox="1"/>
          <p:nvPr/>
        </p:nvSpPr>
        <p:spPr>
          <a:xfrm>
            <a:off x="7653504" y="2433197"/>
            <a:ext cx="233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General; 10 items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C5AA2-543E-4D2A-B403-DB5B764ADE13}"/>
              </a:ext>
            </a:extLst>
          </p:cNvPr>
          <p:cNvSpPr txBox="1"/>
          <p:nvPr/>
        </p:nvSpPr>
        <p:spPr>
          <a:xfrm>
            <a:off x="609600" y="1404096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Participants access assessments with any device they choose while using a browser; each item  persists for 5 minutes.</a:t>
            </a:r>
          </a:p>
        </p:txBody>
      </p:sp>
    </p:spTree>
    <p:extLst>
      <p:ext uri="{BB962C8B-B14F-4D97-AF65-F5344CB8AC3E}">
        <p14:creationId xmlns:p14="http://schemas.microsoft.com/office/powerpoint/2010/main" val="34278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61DF1-A76E-4000-B935-C639F1E0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A11F-18A9-49EA-B475-B6002197E08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7AAF5-7230-43A5-9B62-2C34D408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3A7D1-6B13-4CA0-BE01-F0808AF0ECD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B95DE-82FD-458F-8584-9326A46FD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Observations about participant engagement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24757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B0DA-669E-425A-B21D-0FCBE384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050483-7BE5-4234-9CB3-D9E3194E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F51DE9C-2566-49D5-BDAE-7E3EAB4D3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7936" y="868680"/>
            <a:ext cx="8016128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7AE410-21CF-46D0-B772-484F85DA7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6062" y="1050026"/>
            <a:ext cx="8179875" cy="475794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DC84-0569-42DB-A607-CC2153DC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47DECD-1A2D-4F74-B19E-8BF50C4F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B5DAB-21E8-4F5E-9054-ED8F899E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7621-5A76-46CF-BEAC-D6A8E96F9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94FC18-7090-4A15-A8CC-9D2849E7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962" y="891445"/>
            <a:ext cx="8606499" cy="50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AC207-D7E0-4F6B-AC1A-0A96E673C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06FD9-E020-4E65-9AC8-AE495508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97110-6013-4006-9ECA-A17DFCBE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0700"/>
            <a:ext cx="9144000" cy="53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615C0-AD2A-4536-A6ED-496150F9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37DBA-8B16-41DC-B311-0256BE33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E7FE7-1A60-4986-A082-781374EF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24" y="274638"/>
            <a:ext cx="4183563" cy="1325562"/>
          </a:xfrm>
        </p:spPr>
        <p:txBody>
          <a:bodyPr/>
          <a:lstStyle/>
          <a:p>
            <a:r>
              <a:rPr lang="en-US" dirty="0"/>
              <a:t>https://www.nbrc.org/news/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D21DA5-656C-4277-BCE3-7E2696E82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3438" y="1832301"/>
            <a:ext cx="4183948" cy="328738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7C5790-703A-4F37-A556-0FC5BDD6BB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76484" y="1832300"/>
            <a:ext cx="4927836" cy="4293863"/>
          </a:xfrm>
        </p:spPr>
        <p:txBody>
          <a:bodyPr/>
          <a:lstStyle/>
          <a:p>
            <a:r>
              <a:rPr lang="en-US" dirty="0"/>
              <a:t>Three-part series of short articles summarizing participants’ experiences and feedback.</a:t>
            </a:r>
          </a:p>
        </p:txBody>
      </p:sp>
    </p:spTree>
    <p:extLst>
      <p:ext uri="{BB962C8B-B14F-4D97-AF65-F5344CB8AC3E}">
        <p14:creationId xmlns:p14="http://schemas.microsoft.com/office/powerpoint/2010/main" val="305716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A5CF4-84DC-4C3D-AB8C-ADB02032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56404-E610-4E8D-A5E9-67BC0F894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12% of a 12K sample were in the red zone after one year of assessments of high-risk plus high-change content.</a:t>
            </a:r>
          </a:p>
          <a:p>
            <a:r>
              <a:rPr lang="en-US" sz="2400" dirty="0"/>
              <a:t>A 2020 HR study found 170K licenses held by respiratory therapists; even allowing for some duplications the expected count of red-zone cases would be about 20K.</a:t>
            </a:r>
          </a:p>
          <a:p>
            <a:r>
              <a:rPr lang="en-US" sz="2400" dirty="0"/>
              <a:t>More populous states have more of these cases while less populous states have less, but the </a:t>
            </a:r>
            <a:r>
              <a:rPr lang="en-US" sz="2400"/>
              <a:t>average would be </a:t>
            </a:r>
            <a:r>
              <a:rPr lang="en-US" sz="2400" dirty="0"/>
              <a:t>about 400 per state.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5EEE3-77ED-490D-AE34-AD6A97BC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1C7E2-39F5-4BDB-96D9-1A59B261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F76E-2C81-4724-A909-D84499BB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manager’s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D44C-70AE-416F-940B-6EDF34230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of you are responsible for the care provided by groups of respiratory therapists.</a:t>
            </a:r>
          </a:p>
          <a:p>
            <a:r>
              <a:rPr lang="en-US" sz="2000" dirty="0"/>
              <a:t>If a therapist in your group was performing below expectations, would you want to make sure that he or she knew it?</a:t>
            </a:r>
          </a:p>
          <a:p>
            <a:pPr lvl="1"/>
            <a:r>
              <a:rPr lang="en-US" sz="2000" dirty="0"/>
              <a:t>You could choose to direct your group to CMP assessments and expect that continual learning opportunities are embedded with the feedback the program provides.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3C969-B574-4FA7-9BFA-6C0B60D6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4C3F1-69E2-4954-95BC-EA8AFCAF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3BA2-1DFA-44CD-8FC0-54138DB6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74B6-8000-475F-8BE1-AE52795D8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Akron Children’s Hospital has a career ladder that includes the following benefits:</a:t>
            </a:r>
          </a:p>
          <a:p>
            <a:pPr lvl="1"/>
            <a:r>
              <a:rPr lang="en-US" sz="2000" dirty="0"/>
              <a:t>Lump sum bonus</a:t>
            </a:r>
          </a:p>
          <a:p>
            <a:pPr lvl="1"/>
            <a:r>
              <a:rPr lang="en-US" sz="2000" dirty="0"/>
              <a:t>Fee reimbursement</a:t>
            </a:r>
          </a:p>
          <a:p>
            <a:pPr lvl="2"/>
            <a:r>
              <a:rPr lang="en-US" sz="2000" dirty="0"/>
              <a:t>Educational advancement (for example, Baccalaureate, Masters)</a:t>
            </a:r>
          </a:p>
          <a:p>
            <a:pPr lvl="2"/>
            <a:r>
              <a:rPr lang="en-US" sz="2000" dirty="0"/>
              <a:t>Specialty credentials (for example, RRT-NPS)</a:t>
            </a:r>
          </a:p>
          <a:p>
            <a:pPr lvl="2"/>
            <a:r>
              <a:rPr lang="en-US" sz="2000" dirty="0"/>
              <a:t>Professional memberships (for example, AARC, SCCM)</a:t>
            </a:r>
          </a:p>
          <a:p>
            <a:pPr lvl="1"/>
            <a:r>
              <a:rPr lang="en-US" sz="2000" dirty="0"/>
              <a:t>Recognition</a:t>
            </a:r>
          </a:p>
          <a:p>
            <a:pPr lvl="2"/>
            <a:r>
              <a:rPr lang="en-US" sz="2000" dirty="0"/>
              <a:t>Lapel pin</a:t>
            </a:r>
          </a:p>
          <a:p>
            <a:pPr lvl="2"/>
            <a:r>
              <a:rPr lang="en-US" sz="2000" dirty="0"/>
              <a:t>Certificate for each level</a:t>
            </a:r>
          </a:p>
          <a:p>
            <a:pPr lvl="2"/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EF4CE-7086-41C1-A176-CE699A7A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1997C-B7E8-4108-AD2E-7F78E201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0412-F185-CE46-8123-5F2E23BAD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24201-0995-3544-B685-A5504EE76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Lori Tinkler and Robert Shaw are employed by the NBRC.</a:t>
            </a:r>
          </a:p>
        </p:txBody>
      </p:sp>
    </p:spTree>
    <p:extLst>
      <p:ext uri="{BB962C8B-B14F-4D97-AF65-F5344CB8AC3E}">
        <p14:creationId xmlns:p14="http://schemas.microsoft.com/office/powerpoint/2010/main" val="3078397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3BA2-1DFA-44CD-8FC0-54138DB6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74B6-8000-475F-8BE1-AE52795D8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The Akron Children’s Hospital career ladder recognizes RRTs who demonstrate expertise in clinical, educational, or leadership domains.</a:t>
            </a:r>
          </a:p>
          <a:p>
            <a:pPr lvl="1"/>
            <a:r>
              <a:rPr lang="en-US" sz="2000" dirty="0"/>
              <a:t>Participation in CMP assessments accumulates points for the following </a:t>
            </a:r>
            <a:r>
              <a:rPr lang="en-US" sz="2000" b="1" dirty="0"/>
              <a:t>leadership</a:t>
            </a:r>
            <a:r>
              <a:rPr lang="en-US" sz="2000" dirty="0"/>
              <a:t> competencies.</a:t>
            </a:r>
          </a:p>
          <a:p>
            <a:pPr lvl="2"/>
            <a:r>
              <a:rPr lang="en-US" sz="2000" dirty="0"/>
              <a:t>Demonstrates </a:t>
            </a:r>
            <a:r>
              <a:rPr lang="en-US" sz="2000" b="1" dirty="0"/>
              <a:t>awareness</a:t>
            </a:r>
            <a:r>
              <a:rPr lang="en-US" sz="2000" dirty="0"/>
              <a:t> of one’s strengths and opportunities.</a:t>
            </a:r>
          </a:p>
          <a:p>
            <a:pPr lvl="2"/>
            <a:r>
              <a:rPr lang="en-US" sz="2000" dirty="0"/>
              <a:t>Takes </a:t>
            </a:r>
            <a:r>
              <a:rPr lang="en-US" sz="2000" b="1" dirty="0"/>
              <a:t>responsibility</a:t>
            </a:r>
            <a:r>
              <a:rPr lang="en-US" sz="2000" dirty="0"/>
              <a:t> for one’s own professional development.</a:t>
            </a:r>
          </a:p>
          <a:p>
            <a:pPr lvl="2"/>
            <a:r>
              <a:rPr lang="en-US" sz="2000" dirty="0"/>
              <a:t>Proactively </a:t>
            </a:r>
            <a:r>
              <a:rPr lang="en-US" sz="2000" b="1" dirty="0"/>
              <a:t>seeks</a:t>
            </a:r>
            <a:r>
              <a:rPr lang="en-US" sz="2000" dirty="0"/>
              <a:t> </a:t>
            </a:r>
            <a:r>
              <a:rPr lang="en-US" sz="2000" b="1" dirty="0"/>
              <a:t>learning</a:t>
            </a:r>
            <a:r>
              <a:rPr lang="en-US" sz="2000" dirty="0"/>
              <a:t> opportunities.</a:t>
            </a:r>
          </a:p>
          <a:p>
            <a:pPr lvl="1"/>
            <a:r>
              <a:rPr lang="en-US" sz="2000" dirty="0"/>
              <a:t>Participation in CMP assessments accumulates </a:t>
            </a:r>
            <a:r>
              <a:rPr lang="en-US" sz="2000" b="1" dirty="0"/>
              <a:t>education</a:t>
            </a:r>
            <a:r>
              <a:rPr lang="en-US" sz="2000" dirty="0"/>
              <a:t> points.</a:t>
            </a:r>
          </a:p>
          <a:p>
            <a:pPr lvl="2"/>
            <a:r>
              <a:rPr lang="en-US" sz="2000" dirty="0"/>
              <a:t>By presenting each question first, </a:t>
            </a:r>
            <a:r>
              <a:rPr lang="en-US" sz="2000" b="1" dirty="0"/>
              <a:t>adult learners’ </a:t>
            </a:r>
            <a:r>
              <a:rPr lang="en-US" sz="2000" dirty="0"/>
              <a:t>openness to new learning is intentionally encouraged.</a:t>
            </a:r>
          </a:p>
          <a:p>
            <a:pPr lvl="2"/>
            <a:r>
              <a:rPr lang="en-US" sz="2000" dirty="0"/>
              <a:t> Learning needs are matched to educational experiences by each item including</a:t>
            </a:r>
            <a:r>
              <a:rPr lang="en-US" sz="2000" b="1" dirty="0"/>
              <a:t> peer performance</a:t>
            </a:r>
            <a:r>
              <a:rPr lang="en-US" sz="2000" dirty="0"/>
              <a:t> feedback, an </a:t>
            </a:r>
            <a:r>
              <a:rPr lang="en-US" sz="2000" b="1" dirty="0"/>
              <a:t>explanation</a:t>
            </a:r>
            <a:r>
              <a:rPr lang="en-US" sz="2000" dirty="0"/>
              <a:t> of each option, and a </a:t>
            </a:r>
            <a:r>
              <a:rPr lang="en-US" sz="2000" b="1" dirty="0"/>
              <a:t>literature</a:t>
            </a:r>
            <a:r>
              <a:rPr lang="en-US" sz="2000" dirty="0"/>
              <a:t> citation.</a:t>
            </a:r>
          </a:p>
          <a:p>
            <a:pPr lvl="1"/>
            <a:r>
              <a:rPr lang="en-US" sz="2000" dirty="0"/>
              <a:t>Managers consider CMP assessment participation during annual performance reviews of team members.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EF4CE-7086-41C1-A176-CE699A7A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1997C-B7E8-4108-AD2E-7F78E2015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DE1F-AEA4-4A85-9CF8-6E1B0055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7507B-5425-4979-8F07-3825958C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CMP features provide continual learning opportunities but only when therapists engage with assessments.</a:t>
            </a:r>
          </a:p>
          <a:p>
            <a:r>
              <a:rPr lang="en-US" sz="2000" dirty="0"/>
              <a:t>The Board of Trustees has not mandated assessment participation, but those who are responsible for care provided by groups of therapists can encourage participation.</a:t>
            </a:r>
          </a:p>
          <a:p>
            <a:r>
              <a:rPr lang="en-US" sz="2000" dirty="0"/>
              <a:t>Participation intentionally exposes therapists and specialists to content about high-risk domains of patient care that also show high-change in underlying knowledge, which a patient will think is superior to self-directed learning.</a:t>
            </a:r>
          </a:p>
          <a:p>
            <a:pPr lvl="1"/>
            <a:r>
              <a:rPr lang="en-US" sz="2000" dirty="0"/>
              <a:t>When directing one’s own learning, one does not know one’s own gaps.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522D2-D1C5-4920-94CE-736D14AB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F4F0C-BA34-434B-9477-0E83B88F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9E14-A9BF-49B5-88B8-0A70A180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the opportunity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13F92-FCE4-4BAC-8256-533FF160E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C9B8D-0E87-4BFF-8CC2-0E604609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C9D9-DB12-4BB1-B751-E2DDEF8A6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10801 Mastin St</a:t>
            </a:r>
          </a:p>
          <a:p>
            <a:r>
              <a:rPr lang="en-US" dirty="0"/>
              <a:t>Suite 300</a:t>
            </a:r>
          </a:p>
          <a:p>
            <a:r>
              <a:rPr lang="en-US" dirty="0"/>
              <a:t>Overland Park, KS 66210</a:t>
            </a:r>
          </a:p>
          <a:p>
            <a:endParaRPr lang="en-US" dirty="0"/>
          </a:p>
          <a:p>
            <a:r>
              <a:rPr lang="en-US" dirty="0"/>
              <a:t>nbrc-info@nbrc.org</a:t>
            </a:r>
          </a:p>
          <a:p>
            <a:r>
              <a:rPr lang="en-US" dirty="0"/>
              <a:t>913-895-4900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BB6C8F-D3F5-476C-BB4B-7BA36107553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491702" y="1535113"/>
            <a:ext cx="4719099" cy="4525963"/>
          </a:xfrm>
        </p:spPr>
        <p:txBody>
          <a:bodyPr/>
          <a:lstStyle/>
          <a:p>
            <a:r>
              <a:rPr lang="en-US" dirty="0"/>
              <a:t>instagram.com/the_nbrc</a:t>
            </a:r>
          </a:p>
          <a:p>
            <a:r>
              <a:rPr lang="en-US" dirty="0"/>
              <a:t>twitter.com/NBRC_tweets</a:t>
            </a:r>
          </a:p>
          <a:p>
            <a:r>
              <a:rPr lang="en-US" dirty="0"/>
              <a:t>facebook.com/NBRC.org/</a:t>
            </a:r>
          </a:p>
          <a:p>
            <a:r>
              <a:rPr lang="en-US" dirty="0"/>
              <a:t>linkedin.com/company/</a:t>
            </a:r>
          </a:p>
          <a:p>
            <a:pPr marL="341313" indent="0">
              <a:buNone/>
            </a:pPr>
            <a:r>
              <a:rPr lang="en-US" dirty="0"/>
              <a:t>national-board-for-respiratory-care/</a:t>
            </a:r>
          </a:p>
        </p:txBody>
      </p:sp>
    </p:spTree>
    <p:extLst>
      <p:ext uri="{BB962C8B-B14F-4D97-AF65-F5344CB8AC3E}">
        <p14:creationId xmlns:p14="http://schemas.microsoft.com/office/powerpoint/2010/main" val="11221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6486" y="1611869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NBRC has honored Jimmy’s memory and the contributions he made to respiratory care through this program since 1978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6FE8D9-7938-43DF-80C1-D62D6BC6635C}" type="datetime1">
              <a:rPr lang="en-US">
                <a:solidFill>
                  <a:prstClr val="black">
                    <a:tint val="75000"/>
                  </a:prstClr>
                </a:solidFill>
                <a:latin typeface="Corbel" panose="020B0503020204020204" pitchFamily="34" charset="0"/>
                <a:ea typeface="+mn-ea"/>
              </a:rPr>
              <a:pPr defTabSz="342900"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orbel" panose="020B0503020204020204" pitchFamily="34" charset="0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999E38-E5E1-E049-917B-BE54F23C851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3429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l="14844" t="29166" r="68750" b="47917"/>
          <a:stretch>
            <a:fillRect/>
          </a:stretch>
        </p:blipFill>
        <p:spPr bwMode="auto">
          <a:xfrm>
            <a:off x="6994398" y="3143528"/>
            <a:ext cx="2291954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26486" y="3751326"/>
            <a:ext cx="3714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defTabSz="342900"/>
            <a:r>
              <a:rPr lang="en-US" sz="1800" dirty="0">
                <a:solidFill>
                  <a:srgbClr val="1F497D"/>
                </a:solidFill>
                <a:latin typeface="Constantia" panose="02030602050306030303" pitchFamily="18" charset="0"/>
              </a:rPr>
              <a:t>Jimmy Albert Young, MS, RRT</a:t>
            </a:r>
            <a:br>
              <a:rPr lang="en-US" sz="1800" dirty="0">
                <a:solidFill>
                  <a:srgbClr val="1F497D"/>
                </a:solidFill>
                <a:latin typeface="Constantia" panose="02030602050306030303" pitchFamily="18" charset="0"/>
              </a:rPr>
            </a:br>
            <a:r>
              <a:rPr lang="en-US" sz="1800" dirty="0">
                <a:solidFill>
                  <a:srgbClr val="1F497D"/>
                </a:solidFill>
                <a:latin typeface="Constantia" panose="02030602050306030303" pitchFamily="18" charset="0"/>
              </a:rPr>
              <a:t>1935 –1975</a:t>
            </a:r>
          </a:p>
        </p:txBody>
      </p:sp>
    </p:spTree>
    <p:extLst>
      <p:ext uri="{BB962C8B-B14F-4D97-AF65-F5344CB8AC3E}">
        <p14:creationId xmlns:p14="http://schemas.microsoft.com/office/powerpoint/2010/main" val="21428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08777"/>
            <a:ext cx="8077200" cy="603743"/>
          </a:xfrm>
        </p:spPr>
        <p:txBody>
          <a:bodyPr>
            <a:normAutofit fontScale="90000"/>
          </a:bodyPr>
          <a:lstStyle/>
          <a:p>
            <a:r>
              <a:rPr lang="en-US" dirty="0"/>
              <a:t>Jimmy Albert Young, MS, RRT was a most outstanding and dedicated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20479"/>
            <a:ext cx="4409695" cy="2900934"/>
          </a:xfrm>
        </p:spPr>
        <p:txBody>
          <a:bodyPr>
            <a:normAutofit/>
          </a:bodyPr>
          <a:lstStyle/>
          <a:p>
            <a:pPr marL="0" lvl="1" indent="0">
              <a:lnSpc>
                <a:spcPct val="80000"/>
              </a:lnSpc>
              <a:spcBef>
                <a:spcPct val="40000"/>
              </a:spcBef>
              <a:buNone/>
            </a:pPr>
            <a:r>
              <a:rPr lang="en-US" sz="2000" dirty="0"/>
              <a:t>In a 15-year career, Jimmy</a:t>
            </a:r>
          </a:p>
          <a:p>
            <a:pPr marL="0" lvl="1">
              <a:lnSpc>
                <a:spcPct val="80000"/>
              </a:lnSpc>
              <a:spcBef>
                <a:spcPct val="40000"/>
              </a:spcBef>
            </a:pPr>
            <a:r>
              <a:rPr lang="en-US" sz="2000" dirty="0"/>
              <a:t>achieved the RRT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 dirty="0"/>
              <a:t>directed an education program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 dirty="0"/>
              <a:t>published a widely-used textbook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 dirty="0"/>
              <a:t>directed a hospital department</a:t>
            </a:r>
          </a:p>
          <a:p>
            <a:pPr marL="213122" lvl="1" indent="-213122">
              <a:lnSpc>
                <a:spcPct val="80000"/>
              </a:lnSpc>
              <a:spcBef>
                <a:spcPct val="40000"/>
              </a:spcBef>
            </a:pPr>
            <a:r>
              <a:rPr lang="en-US" sz="2000" dirty="0"/>
              <a:t>served as AARC President</a:t>
            </a:r>
          </a:p>
          <a:p>
            <a:pPr marL="228600" lvl="1" indent="-228600">
              <a:lnSpc>
                <a:spcPct val="80000"/>
              </a:lnSpc>
              <a:spcBef>
                <a:spcPct val="40000"/>
              </a:spcBef>
            </a:pPr>
            <a:r>
              <a:rPr lang="en-US" sz="2000" dirty="0"/>
              <a:t>served as an NBRC trustee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3C6FE8D9-7938-43DF-80C1-D62D6BC6635C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342900"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999E38-E5E1-E049-917B-BE54F23C851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342900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76494" y="2057401"/>
            <a:ext cx="3575304" cy="29009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342900">
              <a:lnSpc>
                <a:spcPct val="80000"/>
              </a:lnSpc>
              <a:spcBef>
                <a:spcPct val="40000"/>
              </a:spcBef>
              <a:buClr>
                <a:srgbClr val="03505B"/>
              </a:buClr>
              <a:buNone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000" y="1920481"/>
            <a:ext cx="6725193" cy="320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 defTabSz="342900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1935 – born in South Carolina</a:t>
            </a:r>
          </a:p>
          <a:p>
            <a:pPr marL="557213" lvl="1" indent="-214313" defTabSz="342900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1960 – 1966 – served as Chief Inhalation Therapist at the Peter Bent Brigham Hospital, Boston</a:t>
            </a:r>
          </a:p>
          <a:p>
            <a:pPr marL="557213" lvl="1" indent="-214313" defTabSz="342900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1965 – earned the RRT (#263)</a:t>
            </a:r>
          </a:p>
          <a:p>
            <a:pPr marL="557213" lvl="1" indent="-214313" defTabSz="342900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1966 – 1970 – served in several roles including director of the education program at Northeastern University, Boston</a:t>
            </a:r>
          </a:p>
          <a:p>
            <a:pPr marL="557213" lvl="1" indent="-214313" defTabSz="342900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1970 – became director of the Respiratory Therapy Department at Massachusetts General Hospital, Boston</a:t>
            </a:r>
          </a:p>
          <a:p>
            <a:pPr marL="557213" lvl="1" indent="-214313" defTabSz="342900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1973 – became the AARC’s 22</a:t>
            </a:r>
            <a:r>
              <a:rPr lang="en-US" baseline="30000" dirty="0">
                <a:solidFill>
                  <a:prstClr val="black"/>
                </a:solidFill>
                <a:latin typeface="Corbel" panose="020B0503020204020204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 President</a:t>
            </a:r>
          </a:p>
          <a:p>
            <a:pPr marL="557213" lvl="1" indent="-214313" defTabSz="342900">
              <a:lnSpc>
                <a:spcPct val="80000"/>
              </a:lnSpc>
              <a:spcBef>
                <a:spcPct val="400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1975 – was serving as an NBRC Trustee and member of the Executive Committee when he passed away unexpectedly</a:t>
            </a:r>
          </a:p>
        </p:txBody>
      </p:sp>
    </p:spTree>
    <p:extLst>
      <p:ext uri="{BB962C8B-B14F-4D97-AF65-F5344CB8AC3E}">
        <p14:creationId xmlns:p14="http://schemas.microsoft.com/office/powerpoint/2010/main" val="13195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61DF1-A76E-4000-B935-C639F1E0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A11F-18A9-49EA-B475-B6002197E08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7AAF5-7230-43A5-9B62-2C34D408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3A7D1-6B13-4CA0-BE01-F0808AF0ECD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B95DE-82FD-458F-8584-9326A46FD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Observations from the Credential Maintenance Program</a:t>
            </a:r>
          </a:p>
        </p:txBody>
      </p:sp>
    </p:spTree>
    <p:extLst>
      <p:ext uri="{BB962C8B-B14F-4D97-AF65-F5344CB8AC3E}">
        <p14:creationId xmlns:p14="http://schemas.microsoft.com/office/powerpoint/2010/main" val="2681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98533"/>
            <a:ext cx="8952411" cy="4311157"/>
          </a:xfrm>
        </p:spPr>
        <p:txBody>
          <a:bodyPr>
            <a:normAutofit/>
          </a:bodyPr>
          <a:lstStyle/>
          <a:p>
            <a:r>
              <a:rPr lang="en-US" dirty="0"/>
              <a:t>Explain the way the credential maintenance program operates including its features.</a:t>
            </a:r>
          </a:p>
          <a:p>
            <a:r>
              <a:rPr lang="en-US" dirty="0"/>
              <a:t>Describe how people who have achieved credentials have participated in the program.</a:t>
            </a:r>
          </a:p>
          <a:p>
            <a:r>
              <a:rPr lang="en-US" dirty="0"/>
              <a:t>Visualize assessment performance levels achieved by participants.</a:t>
            </a:r>
          </a:p>
          <a:p>
            <a:r>
              <a:rPr lang="en-US" dirty="0"/>
              <a:t>Evaluate the degree to which it is in patients’ interests for therapists to engage with the longitudinal assessments.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68C804F6-6EC0-4DC2-8445-4B3774553CEA}" type="datetime1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342900"/>
              <a:t>6/30/2021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52999E38-E5E1-E049-917B-BE54F23C851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342900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664" y="2057401"/>
            <a:ext cx="1876736" cy="18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61DF1-A76E-4000-B935-C639F1E0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A11F-18A9-49EA-B475-B6002197E08C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7AAF5-7230-43A5-9B62-2C34D408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3A7D1-6B13-4CA0-BE01-F0808AF0ECD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B95DE-82FD-458F-8584-9326A46FD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the program operates</a:t>
            </a:r>
          </a:p>
        </p:txBody>
      </p:sp>
    </p:spTree>
    <p:extLst>
      <p:ext uri="{BB962C8B-B14F-4D97-AF65-F5344CB8AC3E}">
        <p14:creationId xmlns:p14="http://schemas.microsoft.com/office/powerpoint/2010/main" val="35165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69FD-6CC1-41E8-B0F6-13F29441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21F8-3803-4FBA-9503-217BA8FD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5-year renewal cycles for credentials achieved after July 2002.</a:t>
            </a:r>
          </a:p>
          <a:p>
            <a:pPr lvl="1"/>
            <a:r>
              <a:rPr lang="en-US" dirty="0"/>
              <a:t>Cycle resets when a specialty credential is achieved.</a:t>
            </a:r>
          </a:p>
          <a:p>
            <a:r>
              <a:rPr lang="en-US" dirty="0"/>
              <a:t>Up to 30 CE credits documented about learning activities from inside the renewal cycle.</a:t>
            </a:r>
          </a:p>
          <a:p>
            <a:r>
              <a:rPr lang="en-US" dirty="0"/>
              <a:t>Quarterly longitudinal assessment performances can halve or zero CE credits to be documented.</a:t>
            </a:r>
          </a:p>
          <a:p>
            <a:pPr lvl="1"/>
            <a:r>
              <a:rPr lang="en-US" dirty="0"/>
              <a:t>Decision about CE quantity is made after 16 quarters. </a:t>
            </a:r>
          </a:p>
          <a:p>
            <a:pPr lvl="1"/>
            <a:r>
              <a:rPr lang="en-US" dirty="0"/>
              <a:t>When there are multiple credentials to maintain, the decision depends on the sum of correct responses across quarters and assessment types.</a:t>
            </a:r>
          </a:p>
          <a:p>
            <a:pPr lvl="1"/>
            <a:r>
              <a:rPr lang="en-US" dirty="0"/>
              <a:t>Assessment types are as follows:</a:t>
            </a:r>
          </a:p>
          <a:p>
            <a:pPr lvl="2"/>
            <a:r>
              <a:rPr lang="en-US" dirty="0"/>
              <a:t>respiratory therapy</a:t>
            </a:r>
          </a:p>
          <a:p>
            <a:pPr lvl="2"/>
            <a:r>
              <a:rPr lang="en-US" dirty="0"/>
              <a:t>pulmonary function </a:t>
            </a:r>
          </a:p>
          <a:p>
            <a:pPr lvl="2"/>
            <a:r>
              <a:rPr lang="en-US" dirty="0"/>
              <a:t>sleep disorders</a:t>
            </a:r>
          </a:p>
          <a:p>
            <a:pPr lvl="2"/>
            <a:r>
              <a:rPr lang="en-US" dirty="0"/>
              <a:t>adult critical care</a:t>
            </a:r>
          </a:p>
          <a:p>
            <a:pPr lvl="2"/>
            <a:r>
              <a:rPr lang="en-US" dirty="0"/>
              <a:t>neonatal / pediatric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EBE35-FBF6-4DFB-AFB8-F8C8E1D1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52006-0178-491F-948C-C3154739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69FD-6CC1-41E8-B0F6-13F29441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321F8-3803-4FBA-9503-217BA8FDC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interact with CMP features requires authentication through one’s record </a:t>
            </a:r>
            <a:r>
              <a:rPr lang="en-US" u="sng" dirty="0">
                <a:hlinkClick r:id="rId2"/>
              </a:rPr>
              <a:t>https://practitionerportal.nbrc.org/</a:t>
            </a:r>
            <a:r>
              <a:rPr lang="en-US" u="sng" dirty="0"/>
              <a:t>; </a:t>
            </a:r>
            <a:r>
              <a:rPr lang="en-US" dirty="0"/>
              <a:t>these features include the following:</a:t>
            </a:r>
          </a:p>
          <a:p>
            <a:pPr lvl="1"/>
            <a:r>
              <a:rPr lang="en-US" dirty="0"/>
              <a:t>Notification about the CE quantity to be documented.</a:t>
            </a:r>
          </a:p>
          <a:p>
            <a:pPr lvl="1"/>
            <a:r>
              <a:rPr lang="en-US" dirty="0"/>
              <a:t>Space to document CE; can download CRCE from AARC member record.</a:t>
            </a:r>
          </a:p>
          <a:p>
            <a:pPr lvl="1"/>
            <a:r>
              <a:rPr lang="en-US" dirty="0"/>
              <a:t>Longitudinal learning about high-risk plus high-change competencies encouraged through quarterly assessment releases.</a:t>
            </a:r>
          </a:p>
          <a:p>
            <a:pPr lvl="1"/>
            <a:r>
              <a:rPr lang="en-US" dirty="0"/>
              <a:t>Feedback about one’s aggregated assessment performance.</a:t>
            </a:r>
          </a:p>
          <a:p>
            <a:pPr lvl="1"/>
            <a:r>
              <a:rPr lang="en-US" dirty="0"/>
              <a:t>Feedback about each item from each assessment including peer performance.</a:t>
            </a:r>
          </a:p>
          <a:p>
            <a:pPr lvl="1"/>
            <a:r>
              <a:rPr lang="en-US" dirty="0"/>
              <a:t>Reference citation with each item.</a:t>
            </a:r>
          </a:p>
          <a:p>
            <a:r>
              <a:rPr lang="en-US" dirty="0"/>
              <a:t>Notifications about pending credential expirations and releases of longitudinal assessments are sent to one’s email address as recorded in the NBRC account.</a:t>
            </a:r>
          </a:p>
          <a:p>
            <a:pPr lvl="1"/>
            <a:r>
              <a:rPr lang="en-US" dirty="0"/>
              <a:t>Final notice arrives as a letter sent to the street address on record; participants maintain their own records.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EBE35-FBF6-4DFB-AFB8-F8C8E1D1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04F6-6EC0-4DC2-8445-4B3774553CE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52006-0178-491F-948C-C3154739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9E38-E5E1-E049-917B-BE54F23C85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BRC_PPT Template_v2_FOR CLIENT REVIEW">
  <a:themeElements>
    <a:clrScheme name="NBRC palet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6B436"/>
      </a:accent1>
      <a:accent2>
        <a:srgbClr val="652F6C"/>
      </a:accent2>
      <a:accent3>
        <a:srgbClr val="D0D3D4"/>
      </a:accent3>
      <a:accent4>
        <a:srgbClr val="03505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RC_PPT Template_v2_FOR CLIENT REVIEW_9.1.17" id="{62C36CF8-4EF2-4956-A8B2-51B56BB35CEB}" vid="{8112E1BD-9819-4E0B-A0C7-F33B57E03B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304ee6f-36d2-47be-a413-dfec76ae88d1">PRNJSRJ2SZWR-1442796247-24337</_dlc_DocId>
    <_dlc_DocIdUrl xmlns="5304ee6f-36d2-47be-a413-dfec76ae88d1">
      <Url>https://nbrc.sharepoint.com/board/_layouts/15/DocIdRedir.aspx?ID=PRNJSRJ2SZWR-1442796247-24337</Url>
      <Description>PRNJSRJ2SZWR-1442796247-24337</Description>
    </_dlc_DocIdUrl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D704EE472F64DA651D8F656F84464" ma:contentTypeVersion="14" ma:contentTypeDescription="Create a new document." ma:contentTypeScope="" ma:versionID="9812c5029fdd30576b6aa207f73191ce">
  <xsd:schema xmlns:xsd="http://www.w3.org/2001/XMLSchema" xmlns:xs="http://www.w3.org/2001/XMLSchema" xmlns:p="http://schemas.microsoft.com/office/2006/metadata/properties" xmlns:ns2="5304ee6f-36d2-47be-a413-dfec76ae88d1" xmlns:ns3="http://schemas.microsoft.com/sharepoint/v4" xmlns:ns4="dfe0efec-4dcb-41e2-83e1-52fe2e2429f3" targetNamespace="http://schemas.microsoft.com/office/2006/metadata/properties" ma:root="true" ma:fieldsID="8b3eee00683ce2bcced25a5391b46840" ns2:_="" ns3:_="" ns4:_="">
    <xsd:import namespace="5304ee6f-36d2-47be-a413-dfec76ae88d1"/>
    <xsd:import namespace="http://schemas.microsoft.com/sharepoint/v4"/>
    <xsd:import namespace="dfe0efec-4dcb-41e2-83e1-52fe2e2429f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4ee6f-36d2-47be-a413-dfec76ae88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0efec-4dcb-41e2-83e1-52fe2e242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E7BF1CD-5710-43DF-AB63-51CBD4E15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760A21-E27E-445E-A318-FF5391C2FF82}">
  <ds:schemaRefs>
    <ds:schemaRef ds:uri="http://schemas.microsoft.com/sharepoint/v4"/>
    <ds:schemaRef ds:uri="http://purl.org/dc/terms/"/>
    <ds:schemaRef ds:uri="5304ee6f-36d2-47be-a413-dfec76ae88d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fe0efec-4dcb-41e2-83e1-52fe2e2429f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BEFB5E-0AD9-4D37-A331-2D9B9CE1C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4ee6f-36d2-47be-a413-dfec76ae88d1"/>
    <ds:schemaRef ds:uri="http://schemas.microsoft.com/sharepoint/v4"/>
    <ds:schemaRef ds:uri="dfe0efec-4dcb-41e2-83e1-52fe2e2429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FEED94-A3E7-4045-BCE2-7D596D48FBC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1247</Words>
  <Application>Microsoft Office PowerPoint</Application>
  <PresentationFormat>Widescreen</PresentationFormat>
  <Paragraphs>168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12 AVENIR 85 HEAVY   08173</vt:lpstr>
      <vt:lpstr>Arial</vt:lpstr>
      <vt:lpstr>Calibri</vt:lpstr>
      <vt:lpstr>Calibri Light</vt:lpstr>
      <vt:lpstr>Constantia</vt:lpstr>
      <vt:lpstr>Corbel</vt:lpstr>
      <vt:lpstr>Courier New</vt:lpstr>
      <vt:lpstr>Wingdings</vt:lpstr>
      <vt:lpstr>Office Theme</vt:lpstr>
      <vt:lpstr>NBRC_PPT Template_v2_FOR CLIENT REVIEW</vt:lpstr>
      <vt:lpstr>The Jimmy A. Young Memorial Lecture</vt:lpstr>
      <vt:lpstr>Conflict of Interest</vt:lpstr>
      <vt:lpstr>The NBRC has honored Jimmy’s memory and the contributions he made to respiratory care through this program since 1978</vt:lpstr>
      <vt:lpstr>Jimmy Albert Young, MS, RRT was a most outstanding and dedicated leader</vt:lpstr>
      <vt:lpstr>PowerPoint Presentation</vt:lpstr>
      <vt:lpstr>Learning objectives</vt:lpstr>
      <vt:lpstr>PowerPoint Presentation</vt:lpstr>
      <vt:lpstr>Program Features</vt:lpstr>
      <vt:lpstr>Program Features</vt:lpstr>
      <vt:lpstr>Dashboard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https://www.nbrc.org/news/</vt:lpstr>
      <vt:lpstr>Extrapolations</vt:lpstr>
      <vt:lpstr>A manager’s opportunity</vt:lpstr>
      <vt:lpstr>Example</vt:lpstr>
      <vt:lpstr>Example</vt:lpstr>
      <vt:lpstr>Summary</vt:lpstr>
      <vt:lpstr>Thank you for the opportunity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 LIVE Power Point Template</dc:title>
  <dc:creator>Anna Patino;"Annissa Buchanan" &lt;annissa.buchanan@AARC.ORG&gt;</dc:creator>
  <cp:keywords>Summer Forum 2021</cp:keywords>
  <cp:lastModifiedBy>Hilary Groninger</cp:lastModifiedBy>
  <cp:revision>19</cp:revision>
  <dcterms:created xsi:type="dcterms:W3CDTF">2021-03-29T15:32:06Z</dcterms:created>
  <dcterms:modified xsi:type="dcterms:W3CDTF">2021-06-30T14:01:35Z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0x010100038D704EE472F64DA651D8F656F84464</vt:lpwstr>
  </property>
  <property fmtid="{D5CDD505-2E9C-101B-9397-08002B2CF9AE}" pid="3" name="_dlc_DocIdItemGuid">
    <vt:lpwstr>81d96051-41f8-43dd-a431-e75d820aef19</vt:lpwstr>
  </property>
</Properties>
</file>